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83" r:id="rId7"/>
    <p:sldId id="281" r:id="rId8"/>
    <p:sldId id="273" r:id="rId9"/>
    <p:sldId id="284" r:id="rId10"/>
    <p:sldId id="274" r:id="rId11"/>
    <p:sldId id="275" r:id="rId12"/>
    <p:sldId id="264" r:id="rId13"/>
    <p:sldId id="260" r:id="rId14"/>
    <p:sldId id="269" r:id="rId15"/>
    <p:sldId id="270" r:id="rId16"/>
    <p:sldId id="261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5834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5092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3889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4303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69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298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6342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0285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857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4371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8031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86CF-A063-4B86-916F-FF48DE703670}" type="datetimeFigureOut">
              <a:rPr lang="en-TT" smtClean="0"/>
              <a:t>31/01/2026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08C29-1A67-44ED-98B9-CE9A6AB4921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3325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Dissertation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/>
              <a:t>Chapter 2 Literature Review</a:t>
            </a:r>
          </a:p>
          <a:p>
            <a:endParaRPr lang="en-TT" dirty="0"/>
          </a:p>
          <a:p>
            <a:r>
              <a:rPr lang="en-TT" dirty="0"/>
              <a:t>Andre Samuel</a:t>
            </a:r>
          </a:p>
        </p:txBody>
      </p:sp>
    </p:spTree>
    <p:extLst>
      <p:ext uri="{BB962C8B-B14F-4D97-AF65-F5344CB8AC3E}">
        <p14:creationId xmlns:p14="http://schemas.microsoft.com/office/powerpoint/2010/main" val="404640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Example 2:</a:t>
            </a:r>
            <a:br>
              <a:rPr lang="en-TT" dirty="0"/>
            </a:b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RQ: </a:t>
            </a:r>
            <a:r>
              <a:rPr lang="en-US" dirty="0"/>
              <a:t>What are the determinants of tax morale?</a:t>
            </a:r>
          </a:p>
          <a:p>
            <a:r>
              <a:rPr lang="en-US" dirty="0">
                <a:solidFill>
                  <a:schemeClr val="accent1"/>
                </a:solidFill>
              </a:rPr>
              <a:t>Objectives:</a:t>
            </a:r>
          </a:p>
          <a:p>
            <a:pPr marL="0" indent="0">
              <a:buNone/>
            </a:pPr>
            <a:r>
              <a:rPr lang="en-US" dirty="0"/>
              <a:t>1. To evaluate </a:t>
            </a:r>
            <a:r>
              <a:rPr lang="en-US" dirty="0">
                <a:solidFill>
                  <a:srgbClr val="FF0000"/>
                </a:solidFill>
              </a:rPr>
              <a:t>trust</a:t>
            </a:r>
            <a:r>
              <a:rPr lang="en-US" dirty="0"/>
              <a:t> in the government as a determinant of tax morale.</a:t>
            </a:r>
          </a:p>
          <a:p>
            <a:pPr marL="0" indent="0">
              <a:buNone/>
            </a:pPr>
            <a:r>
              <a:rPr lang="en-US" dirty="0"/>
              <a:t>2. To evaluate </a:t>
            </a:r>
            <a:r>
              <a:rPr lang="en-US" dirty="0">
                <a:solidFill>
                  <a:srgbClr val="FF0000"/>
                </a:solidFill>
              </a:rPr>
              <a:t>religiosity</a:t>
            </a:r>
            <a:r>
              <a:rPr lang="en-US" dirty="0"/>
              <a:t> as a determinant of tax morale.</a:t>
            </a:r>
          </a:p>
          <a:p>
            <a:pPr marL="0" indent="0">
              <a:buNone/>
            </a:pPr>
            <a:r>
              <a:rPr lang="en-US" dirty="0"/>
              <a:t>3. To evaluate </a:t>
            </a:r>
            <a:r>
              <a:rPr lang="en-US" dirty="0">
                <a:solidFill>
                  <a:srgbClr val="FF0000"/>
                </a:solidFill>
              </a:rPr>
              <a:t>demographic and socio-economic </a:t>
            </a:r>
            <a:r>
              <a:rPr lang="en-US" dirty="0"/>
              <a:t>factors as determinants of tax morale.</a:t>
            </a:r>
            <a:endParaRPr lang="en-TT" dirty="0"/>
          </a:p>
          <a:p>
            <a:endParaRPr lang="en-TT" dirty="0"/>
          </a:p>
          <a:p>
            <a:endParaRPr lang="en-T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57748" y="1825625"/>
            <a:ext cx="4296052" cy="4351338"/>
          </a:xfrm>
        </p:spPr>
        <p:txBody>
          <a:bodyPr>
            <a:normAutofit fontScale="92500" lnSpcReduction="10000"/>
          </a:bodyPr>
          <a:lstStyle/>
          <a:p>
            <a:r>
              <a:rPr lang="en-TT" dirty="0"/>
              <a:t>2.0 Introduction</a:t>
            </a:r>
          </a:p>
          <a:p>
            <a:r>
              <a:rPr lang="en-TT" dirty="0"/>
              <a:t>2.1 Determinants of Tax Morale</a:t>
            </a:r>
          </a:p>
          <a:p>
            <a:pPr lvl="1"/>
            <a:r>
              <a:rPr lang="en-TT" dirty="0"/>
              <a:t>2.1.1 Trust </a:t>
            </a:r>
          </a:p>
          <a:p>
            <a:pPr lvl="1"/>
            <a:r>
              <a:rPr lang="en-TT" dirty="0"/>
              <a:t>2.1.2 Religion</a:t>
            </a:r>
          </a:p>
          <a:p>
            <a:pPr lvl="1"/>
            <a:r>
              <a:rPr lang="en-TT" dirty="0"/>
              <a:t>2.1.3 Demographic and Social</a:t>
            </a:r>
          </a:p>
        </p:txBody>
      </p:sp>
    </p:spTree>
    <p:extLst>
      <p:ext uri="{BB962C8B-B14F-4D97-AF65-F5344CB8AC3E}">
        <p14:creationId xmlns:p14="http://schemas.microsoft.com/office/powerpoint/2010/main" val="351010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4620"/>
          <a:stretch/>
        </p:blipFill>
        <p:spPr>
          <a:xfrm>
            <a:off x="2521886" y="350716"/>
            <a:ext cx="4899846" cy="61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eaLnBrk="1" hangingPunct="1"/>
            <a:r>
              <a:rPr lang="en-US" altLang="en-US" b="1" dirty="0"/>
              <a:t>Steps in Conducting a Lit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73" y="1530927"/>
            <a:ext cx="10566400" cy="55006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With these </a:t>
            </a:r>
            <a:r>
              <a:rPr lang="en-US" b="1" dirty="0"/>
              <a:t>keywords</a:t>
            </a:r>
            <a:r>
              <a:rPr lang="en-US" dirty="0"/>
              <a:t> begin searching books, journals, online databases etc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Initially try to locate as many as you can, reports of research articles or books related to your topic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Skim this initial group of articles or chapters and duplicate those that are central to your topic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As you read make notes and identify the key concepts discussed by the author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Then start groupings these key concepts into categories of THEMES</a:t>
            </a:r>
          </a:p>
        </p:txBody>
      </p:sp>
    </p:spTree>
    <p:extLst>
      <p:ext uri="{BB962C8B-B14F-4D97-AF65-F5344CB8AC3E}">
        <p14:creationId xmlns:p14="http://schemas.microsoft.com/office/powerpoint/2010/main" val="109546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/>
              <a:t>Deconstruct-</a:t>
            </a:r>
            <a:r>
              <a:rPr lang="en-TT" dirty="0"/>
              <a:t> </a:t>
            </a:r>
            <a:r>
              <a:rPr lang="en-TT" sz="3200" dirty="0"/>
              <a:t>Finding, Reading and Categorizing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22425"/>
            <a:ext cx="7027086" cy="4695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0364" y="1622425"/>
            <a:ext cx="34636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400" dirty="0"/>
              <a:t>When you find the literature, start to extract or highlight the points that you want to use in your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400" dirty="0"/>
              <a:t>Organize the articles into folders for each theme or by keywords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400" dirty="0"/>
              <a:t>You can use a table to help you summarize the key points you want to use.</a:t>
            </a:r>
          </a:p>
          <a:p>
            <a:endParaRPr lang="en-TT" sz="2400" dirty="0"/>
          </a:p>
          <a:p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85813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altLang="en-US" b="1" dirty="0"/>
              <a:t>Reconstructing the Literature-</a:t>
            </a:r>
            <a:endParaRPr lang="en-TT" altLang="en-US" sz="3600" b="1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T" altLang="en-US" dirty="0"/>
              <a:t>Before you start to write establish a story line that will link all the points you extracted together</a:t>
            </a:r>
          </a:p>
          <a:p>
            <a:r>
              <a:rPr lang="en-TT" altLang="en-US" dirty="0"/>
              <a:t>It would helpful to jot down the basic storyline, so you can then follow.</a:t>
            </a:r>
          </a:p>
          <a:p>
            <a:r>
              <a:rPr lang="en-TT" altLang="en-US" b="1" dirty="0"/>
              <a:t>Building an Argument/Debate:</a:t>
            </a:r>
            <a:endParaRPr lang="en-TT" altLang="en-US" dirty="0"/>
          </a:p>
          <a:p>
            <a:pPr lvl="1"/>
            <a:r>
              <a:rPr lang="en-TT" altLang="en-US" dirty="0"/>
              <a:t>A concept/point is introduced </a:t>
            </a:r>
          </a:p>
          <a:p>
            <a:pPr lvl="1"/>
            <a:r>
              <a:rPr lang="en-TT" altLang="en-US" dirty="0"/>
              <a:t>Add supporting references and previous research results that AGREE+</a:t>
            </a:r>
          </a:p>
          <a:p>
            <a:pPr lvl="1"/>
            <a:r>
              <a:rPr lang="en-TT" altLang="en-US" dirty="0"/>
              <a:t>Add (If there is) information refuting/contradicting the point made, + </a:t>
            </a:r>
          </a:p>
          <a:p>
            <a:pPr lvl="1"/>
            <a:r>
              <a:rPr lang="en-TT" altLang="en-US" dirty="0"/>
              <a:t>Add a conclusion- summarize the key point from the debate.</a:t>
            </a:r>
          </a:p>
          <a:p>
            <a:pPr lvl="1"/>
            <a:endParaRPr lang="en-TT" altLang="en-US" dirty="0"/>
          </a:p>
          <a:p>
            <a:pPr lvl="1"/>
            <a:r>
              <a:rPr lang="en-TT" altLang="en-US" b="1" dirty="0"/>
              <a:t>See Examples at the end of Handout, also provided in class.</a:t>
            </a:r>
          </a:p>
        </p:txBody>
      </p:sp>
    </p:spTree>
    <p:extLst>
      <p:ext uri="{BB962C8B-B14F-4D97-AF65-F5344CB8AC3E}">
        <p14:creationId xmlns:p14="http://schemas.microsoft.com/office/powerpoint/2010/main" val="237058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altLang="en-US" dirty="0"/>
              <a:t>Connecting Phrases and words to create the argument</a:t>
            </a: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 t="21300" r="27825" b="5469"/>
          <a:stretch/>
        </p:blipFill>
        <p:spPr>
          <a:xfrm>
            <a:off x="2373746" y="1626033"/>
            <a:ext cx="7139709" cy="4894839"/>
          </a:xfrm>
        </p:spPr>
      </p:pic>
    </p:spTree>
    <p:extLst>
      <p:ext uri="{BB962C8B-B14F-4D97-AF65-F5344CB8AC3E}">
        <p14:creationId xmlns:p14="http://schemas.microsoft.com/office/powerpoint/2010/main" val="184512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32"/>
          <a:stretch/>
        </p:blipFill>
        <p:spPr>
          <a:xfrm>
            <a:off x="2586183" y="480291"/>
            <a:ext cx="7555344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8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/>
              <a:t>Structuring the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Logically organized:</a:t>
            </a:r>
          </a:p>
          <a:p>
            <a:pPr lvl="1"/>
            <a:r>
              <a:rPr lang="en-US" dirty="0"/>
              <a:t> by theme or subtopic, </a:t>
            </a:r>
          </a:p>
          <a:p>
            <a:r>
              <a:rPr lang="en-US" dirty="0"/>
              <a:t>From broad to narrow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TT" b="1" dirty="0"/>
              <a:t>2.0 Introduction- </a:t>
            </a:r>
          </a:p>
          <a:p>
            <a:pPr lvl="1"/>
            <a:r>
              <a:rPr lang="en-US" dirty="0"/>
              <a:t>Should describes the content, scope, and organization of the review </a:t>
            </a:r>
          </a:p>
          <a:p>
            <a:pPr lvl="1"/>
            <a:r>
              <a:rPr lang="en-US" dirty="0"/>
              <a:t>the strategy used in the Literature search</a:t>
            </a:r>
          </a:p>
          <a:p>
            <a:pPr lvl="1"/>
            <a:r>
              <a:rPr lang="en-US" dirty="0"/>
              <a:t>Outline the bodies of literature that will be covered in the subsequent sections</a:t>
            </a:r>
            <a:endParaRPr lang="en-TT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14263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en-TT" b="1" dirty="0"/>
              <a:t>2.1 Theme 1</a:t>
            </a:r>
          </a:p>
          <a:p>
            <a:r>
              <a:rPr lang="en-TT" b="1" dirty="0"/>
              <a:t>2.2 Theme 2</a:t>
            </a:r>
          </a:p>
          <a:p>
            <a:r>
              <a:rPr lang="en-TT" b="1" dirty="0"/>
              <a:t>2.3 Theme 3</a:t>
            </a:r>
          </a:p>
          <a:p>
            <a:r>
              <a:rPr lang="en-TT" b="1" dirty="0" err="1"/>
              <a:t>Etc</a:t>
            </a:r>
            <a:endParaRPr lang="en-TT" b="1" dirty="0"/>
          </a:p>
          <a:p>
            <a:r>
              <a:rPr lang="en-TT" b="1" dirty="0"/>
              <a:t>2.4 Summary of Literature Review </a:t>
            </a:r>
          </a:p>
          <a:p>
            <a:pPr marL="457200" lvl="1" indent="0">
              <a:buNone/>
            </a:pPr>
            <a:endParaRPr lang="en-TT" b="1" dirty="0"/>
          </a:p>
          <a:p>
            <a:r>
              <a:rPr lang="en-TT" b="1" dirty="0"/>
              <a:t>Note: </a:t>
            </a:r>
          </a:p>
          <a:p>
            <a:pPr lvl="1"/>
            <a:r>
              <a:rPr lang="en-TT" dirty="0"/>
              <a:t>Themes will represent the </a:t>
            </a:r>
            <a:r>
              <a:rPr lang="en-TT" b="1" dirty="0"/>
              <a:t>keywords extracted </a:t>
            </a:r>
            <a:r>
              <a:rPr lang="en-TT" dirty="0"/>
              <a:t>from the RQ and objectives.</a:t>
            </a:r>
          </a:p>
          <a:p>
            <a:pPr lvl="1"/>
            <a:r>
              <a:rPr lang="en-TT" dirty="0"/>
              <a:t>Use these keywords as the headings and subheadings in the chapter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FBD3E-66A1-3E5E-E92D-4FF7FE501645}"/>
              </a:ext>
            </a:extLst>
          </p:cNvPr>
          <p:cNvSpPr txBox="1"/>
          <p:nvPr/>
        </p:nvSpPr>
        <p:spPr>
          <a:xfrm>
            <a:off x="3756212" y="788219"/>
            <a:ext cx="6606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>
                <a:solidFill>
                  <a:schemeClr val="accent1">
                    <a:lumMod val="75000"/>
                  </a:schemeClr>
                </a:solidFill>
              </a:rPr>
              <a:t>Make sure you are keeping the review relevant to the RQ and objectives</a:t>
            </a:r>
          </a:p>
          <a:p>
            <a:endParaRPr lang="en-TT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TT" dirty="0">
                <a:solidFill>
                  <a:schemeClr val="accent1">
                    <a:lumMod val="75000"/>
                  </a:schemeClr>
                </a:solidFill>
              </a:rPr>
              <a:t>Within each section use a combination of:</a:t>
            </a:r>
          </a:p>
          <a:p>
            <a:pPr marL="285750" indent="-285750">
              <a:buFontTx/>
              <a:buChar char="-"/>
            </a:pPr>
            <a:r>
              <a:rPr lang="en-TT" dirty="0">
                <a:solidFill>
                  <a:schemeClr val="accent1">
                    <a:lumMod val="75000"/>
                  </a:schemeClr>
                </a:solidFill>
              </a:rPr>
              <a:t>Theory</a:t>
            </a:r>
          </a:p>
          <a:p>
            <a:pPr marL="285750" indent="-285750">
              <a:buFontTx/>
              <a:buChar char="-"/>
            </a:pPr>
            <a:r>
              <a:rPr lang="en-TT" dirty="0">
                <a:solidFill>
                  <a:schemeClr val="accent1">
                    <a:lumMod val="75000"/>
                  </a:schemeClr>
                </a:solidFill>
              </a:rPr>
              <a:t>Models/Frameworks</a:t>
            </a:r>
          </a:p>
          <a:p>
            <a:pPr marL="285750" indent="-285750">
              <a:buFontTx/>
              <a:buChar char="-"/>
            </a:pPr>
            <a:r>
              <a:rPr lang="en-TT" dirty="0">
                <a:solidFill>
                  <a:schemeClr val="accent1">
                    <a:lumMod val="75000"/>
                  </a:schemeClr>
                </a:solidFill>
              </a:rPr>
              <a:t>Prior Studies- what have they found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454294E-0D41-3E88-3EDD-8E1BA4312E53}"/>
              </a:ext>
            </a:extLst>
          </p:cNvPr>
          <p:cNvSpPr/>
          <p:nvPr/>
        </p:nvSpPr>
        <p:spPr>
          <a:xfrm>
            <a:off x="3272118" y="869576"/>
            <a:ext cx="484094" cy="18556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385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/>
              <a:t>Purpose of the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4411"/>
          </a:xfrm>
        </p:spPr>
        <p:txBody>
          <a:bodyPr>
            <a:normAutofit/>
          </a:bodyPr>
          <a:lstStyle/>
          <a:p>
            <a:r>
              <a:rPr lang="en-US" sz="3600" dirty="0"/>
              <a:t>This chapter situates the study in the context of previous research and scholarly material pertaining to the topic</a:t>
            </a:r>
          </a:p>
          <a:p>
            <a:r>
              <a:rPr lang="en-US" sz="3600" dirty="0"/>
              <a:t>Presents a critical synthesis of empirical literature according to relevant themes</a:t>
            </a:r>
          </a:p>
          <a:p>
            <a:r>
              <a:rPr lang="en-US" sz="3600" dirty="0"/>
              <a:t>Review of sources that are mostly recent empirical studies from scholarly journals and publications</a:t>
            </a:r>
            <a:endParaRPr lang="en-TT" sz="3600" dirty="0"/>
          </a:p>
        </p:txBody>
      </p:sp>
    </p:spTree>
    <p:extLst>
      <p:ext uri="{BB962C8B-B14F-4D97-AF65-F5344CB8AC3E}">
        <p14:creationId xmlns:p14="http://schemas.microsoft.com/office/powerpoint/2010/main" val="318906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/>
              <a:t>What to Include in the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you review should be clearly related to:</a:t>
            </a:r>
          </a:p>
          <a:p>
            <a:pPr lvl="1"/>
            <a:r>
              <a:rPr lang="en-US" sz="2800" dirty="0"/>
              <a:t>The problem statement</a:t>
            </a:r>
          </a:p>
          <a:p>
            <a:pPr lvl="1"/>
            <a:r>
              <a:rPr lang="en-US" sz="2800" dirty="0"/>
              <a:t>Purpose of the research</a:t>
            </a:r>
          </a:p>
          <a:p>
            <a:pPr lvl="1"/>
            <a:r>
              <a:rPr lang="en-US" sz="2800" dirty="0"/>
              <a:t>Research Question/s</a:t>
            </a:r>
          </a:p>
          <a:p>
            <a:pPr lvl="1"/>
            <a:r>
              <a:rPr lang="en-US" sz="2800" dirty="0"/>
              <a:t>Research Objectives</a:t>
            </a:r>
          </a:p>
          <a:p>
            <a:pPr lvl="1"/>
            <a:endParaRPr lang="en-US" sz="3200" dirty="0"/>
          </a:p>
          <a:p>
            <a:r>
              <a:rPr lang="en-TT" sz="3200" dirty="0"/>
              <a:t>Ask yourself:</a:t>
            </a:r>
          </a:p>
          <a:p>
            <a:pPr lvl="1"/>
            <a:r>
              <a:rPr lang="en-TT" sz="2800" dirty="0">
                <a:solidFill>
                  <a:srgbClr val="FF0000"/>
                </a:solidFill>
              </a:rPr>
              <a:t>What do you need to know to answer the RQ and achieve the objectives?</a:t>
            </a:r>
          </a:p>
        </p:txBody>
      </p:sp>
    </p:spTree>
    <p:extLst>
      <p:ext uri="{BB962C8B-B14F-4D97-AF65-F5344CB8AC3E}">
        <p14:creationId xmlns:p14="http://schemas.microsoft.com/office/powerpoint/2010/main" val="14868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Use RQ and Objectives to identify Themes/Keywords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 dirty="0"/>
          </a:p>
          <a:p>
            <a:endParaRPr lang="en-TT" dirty="0"/>
          </a:p>
          <a:p>
            <a:r>
              <a:rPr lang="en-TT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75475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Title- A Critical investigation of the financial performance of a Credit Union using Ratio Analysis</a:t>
            </a:r>
            <a:endParaRPr lang="en-T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b="1" dirty="0"/>
              <a:t>RQ: </a:t>
            </a:r>
            <a:r>
              <a:rPr lang="en-US" dirty="0"/>
              <a:t>What are the key financial strengths and weaknesses of a credit union using </a:t>
            </a:r>
            <a:r>
              <a:rPr lang="en-US" b="1" dirty="0">
                <a:solidFill>
                  <a:srgbClr val="FF0000"/>
                </a:solidFill>
              </a:rPr>
              <a:t>Ratio Analysis</a:t>
            </a:r>
            <a:r>
              <a:rPr lang="en-US" dirty="0"/>
              <a:t>?</a:t>
            </a:r>
          </a:p>
          <a:p>
            <a:r>
              <a:rPr lang="en-US" b="1" dirty="0"/>
              <a:t>Aim: </a:t>
            </a:r>
            <a:r>
              <a:rPr lang="en-US" dirty="0"/>
              <a:t>To identify the overall financial health of the credit union with a focus on financial weaknesses and strengths</a:t>
            </a:r>
          </a:p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To critically evaluate the capacity to make a profit and grow their business i.e. </a:t>
            </a:r>
            <a:r>
              <a:rPr lang="en-US" b="1" dirty="0">
                <a:solidFill>
                  <a:srgbClr val="FF0000"/>
                </a:solidFill>
              </a:rPr>
              <a:t>profitability</a:t>
            </a:r>
          </a:p>
          <a:p>
            <a:pPr lvl="1"/>
            <a:r>
              <a:rPr lang="en-US" dirty="0"/>
              <a:t>To analyze the ability to meet short-term financial obligation, i.e</a:t>
            </a:r>
            <a:r>
              <a:rPr lang="en-US" b="1" dirty="0">
                <a:solidFill>
                  <a:srgbClr val="FF0000"/>
                </a:solidFill>
              </a:rPr>
              <a:t>. liquidity</a:t>
            </a:r>
          </a:p>
          <a:p>
            <a:pPr lvl="1"/>
            <a:r>
              <a:rPr lang="en-US" dirty="0"/>
              <a:t>To determine the extent to which the credit union is using their business assets i.e. </a:t>
            </a:r>
            <a:r>
              <a:rPr lang="en-US" b="1" dirty="0">
                <a:solidFill>
                  <a:srgbClr val="FF0000"/>
                </a:solidFill>
              </a:rPr>
              <a:t>efficiency</a:t>
            </a:r>
            <a:endParaRPr lang="en-T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8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A0D2-8FDF-DD79-E4C3-665B4AE2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Critical Analysis of the Determinants of Tax Morale</a:t>
            </a:r>
            <a:endParaRPr lang="en-T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F1A7A-41E6-D5CF-9F72-B234AE2F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Research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EDAB7-C8FB-3D5D-14A8-6483FD573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determinants of tax morale?</a:t>
            </a:r>
            <a:endParaRPr lang="en-T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CD554-CC74-BBD4-FF66-69FE0EFFD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T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AC3E7-4B93-20BA-5625-80265D1316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To evaluate trust in the government as a determinant of tax morale.</a:t>
            </a:r>
          </a:p>
          <a:p>
            <a:pPr marL="0" indent="0">
              <a:buNone/>
            </a:pPr>
            <a:r>
              <a:rPr lang="en-US" dirty="0"/>
              <a:t>2. To evaluate religiosity as a determinant of tax morale.</a:t>
            </a:r>
          </a:p>
          <a:p>
            <a:pPr marL="0" indent="0">
              <a:buNone/>
            </a:pPr>
            <a:r>
              <a:rPr lang="en-US" dirty="0"/>
              <a:t>3. To evaluate demographic and socio-economic factors as determinants of tax morale.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70902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661D94-28B2-35F7-5F01-65DA57D2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Title: The Impact of Change in Oil prices on the Profitability of Jordanian Pharma Industry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5DF1E1-6EF3-D6D3-ABB7-98A73DD00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Research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95156A-8832-7685-3B0A-1D17BF5BF2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213" y="2739060"/>
            <a:ext cx="5157787" cy="2164106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A9D2C-0162-0B1E-1AB2-357C5AB37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T" dirty="0"/>
              <a:t>Hypotheses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4F3560-F09B-395A-AE0C-BA9AF507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39060"/>
            <a:ext cx="5819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8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Importance of identifying the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474"/>
            <a:ext cx="10515600" cy="5015344"/>
          </a:xfrm>
        </p:spPr>
        <p:txBody>
          <a:bodyPr>
            <a:normAutofit/>
          </a:bodyPr>
          <a:lstStyle/>
          <a:p>
            <a:r>
              <a:rPr lang="en-TT" dirty="0"/>
              <a:t>By identifying the keywords you should start to visualize a structure for the review</a:t>
            </a:r>
          </a:p>
          <a:p>
            <a:r>
              <a:rPr lang="en-TT" dirty="0"/>
              <a:t>Each of the Keywords will become a THEME in the review</a:t>
            </a:r>
          </a:p>
          <a:p>
            <a:r>
              <a:rPr lang="en-TT" dirty="0"/>
              <a:t>Example 1: </a:t>
            </a:r>
          </a:p>
          <a:p>
            <a:pPr lvl="1"/>
            <a:r>
              <a:rPr lang="en-US" dirty="0"/>
              <a:t>RQ: What are the key financial strengths and weaknesses of a credit union using </a:t>
            </a:r>
            <a:r>
              <a:rPr lang="en-US" b="1" dirty="0">
                <a:solidFill>
                  <a:srgbClr val="FF0000"/>
                </a:solidFill>
              </a:rPr>
              <a:t>Ratio Analysis</a:t>
            </a:r>
          </a:p>
          <a:p>
            <a:pPr lvl="2"/>
            <a:r>
              <a:rPr lang="en-TT" dirty="0"/>
              <a:t>Tells me I should have a theme call Ratio Analysis i.e. convert to a Heading</a:t>
            </a:r>
          </a:p>
          <a:p>
            <a:pPr lvl="2"/>
            <a:r>
              <a:rPr lang="en-TT" dirty="0"/>
              <a:t>2.1 Ratio Analysis</a:t>
            </a:r>
          </a:p>
          <a:p>
            <a:pPr lvl="1"/>
            <a:r>
              <a:rPr lang="en-US" dirty="0"/>
              <a:t>Objective: 1. To critically evaluate the capacity to make a profit and grow their business i.e. </a:t>
            </a:r>
            <a:r>
              <a:rPr lang="en-US" b="1" dirty="0">
                <a:solidFill>
                  <a:srgbClr val="FF0000"/>
                </a:solidFill>
              </a:rPr>
              <a:t>profitability</a:t>
            </a:r>
          </a:p>
          <a:p>
            <a:pPr lvl="2"/>
            <a:r>
              <a:rPr lang="en-US" dirty="0"/>
              <a:t>Tells me I should have a theme for Profitability Ratios i.e. convert to a Sub-Heading</a:t>
            </a:r>
          </a:p>
          <a:p>
            <a:pPr lvl="2"/>
            <a:r>
              <a:rPr lang="en-US" dirty="0"/>
              <a:t>2.1.1 Profitability Ratios</a:t>
            </a:r>
          </a:p>
          <a:p>
            <a:pPr lvl="1"/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52259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3A9E-0D13-72DA-25EF-00D35C02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Example 1- Working out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46976-FA7E-44CC-0C39-56D6C2265A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RQ: </a:t>
            </a:r>
            <a:r>
              <a:rPr lang="en-US" dirty="0"/>
              <a:t>What are the key financial strengths and weaknesses of a credit union using </a:t>
            </a:r>
            <a:r>
              <a:rPr lang="en-US" b="1" dirty="0">
                <a:solidFill>
                  <a:srgbClr val="FF0000"/>
                </a:solidFill>
              </a:rPr>
              <a:t>Ratio Analysis</a:t>
            </a:r>
          </a:p>
          <a:p>
            <a:pPr lvl="1"/>
            <a:r>
              <a:rPr lang="en-TT" dirty="0"/>
              <a:t>Tells me I should have a theme call Ratio Analysis i.e. convert to a Heading</a:t>
            </a:r>
          </a:p>
          <a:p>
            <a:r>
              <a:rPr lang="en-US" dirty="0">
                <a:solidFill>
                  <a:schemeClr val="accent1"/>
                </a:solidFill>
              </a:rPr>
              <a:t>Objective: 1. </a:t>
            </a:r>
            <a:r>
              <a:rPr lang="en-US" dirty="0"/>
              <a:t>To critically evaluate the capacity to make a profit and grow their business i.e. </a:t>
            </a:r>
            <a:r>
              <a:rPr lang="en-US" b="1" dirty="0">
                <a:solidFill>
                  <a:srgbClr val="FF0000"/>
                </a:solidFill>
              </a:rPr>
              <a:t>profitability</a:t>
            </a:r>
          </a:p>
          <a:p>
            <a:pPr lvl="1"/>
            <a:r>
              <a:rPr lang="en-US" dirty="0"/>
              <a:t>Tells me I should have a theme for Profitability Ratios</a:t>
            </a:r>
          </a:p>
          <a:p>
            <a:endParaRPr lang="en-T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E3329-0237-47FC-B92D-B0E359E76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4178" y="1825625"/>
            <a:ext cx="4109621" cy="4351338"/>
          </a:xfrm>
        </p:spPr>
        <p:txBody>
          <a:bodyPr>
            <a:normAutofit lnSpcReduction="10000"/>
          </a:bodyPr>
          <a:lstStyle/>
          <a:p>
            <a:r>
              <a:rPr lang="en-TT" dirty="0"/>
              <a:t>2.0 Introduction</a:t>
            </a:r>
          </a:p>
          <a:p>
            <a:r>
              <a:rPr lang="en-TT" dirty="0"/>
              <a:t>2.1 Ratio Analysis</a:t>
            </a:r>
          </a:p>
          <a:p>
            <a:r>
              <a:rPr lang="en-US" dirty="0"/>
              <a:t>2.2 Profitability Ratios</a:t>
            </a:r>
          </a:p>
          <a:p>
            <a:endParaRPr lang="en-US" dirty="0"/>
          </a:p>
          <a:p>
            <a:r>
              <a:rPr lang="en-US" dirty="0" err="1"/>
              <a:t>etc</a:t>
            </a:r>
            <a:endParaRPr lang="en-US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42836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929</Words>
  <Application>Microsoft Office PowerPoint</Application>
  <PresentationFormat>Widescreen</PresentationFormat>
  <Paragraphs>114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Dissertation Guidelines</vt:lpstr>
      <vt:lpstr>Purpose of the Review</vt:lpstr>
      <vt:lpstr>What to Include in the Review?</vt:lpstr>
      <vt:lpstr>Use RQ and Objectives to identify Themes/Keywords</vt:lpstr>
      <vt:lpstr>Title- A Critical investigation of the financial performance of a Credit Union using Ratio Analysis</vt:lpstr>
      <vt:lpstr>A Critical Analysis of the Determinants of Tax Morale</vt:lpstr>
      <vt:lpstr>Title: The Impact of Change in Oil prices on the Profitability of Jordanian Pharma Industry </vt:lpstr>
      <vt:lpstr>Importance of identifying the Keywords</vt:lpstr>
      <vt:lpstr>Example 1- Working out the Structure</vt:lpstr>
      <vt:lpstr>Example 2: </vt:lpstr>
      <vt:lpstr>PowerPoint Presentation</vt:lpstr>
      <vt:lpstr>Steps in Conducting a Lit Review</vt:lpstr>
      <vt:lpstr>Deconstruct- Finding, Reading and Categorizing </vt:lpstr>
      <vt:lpstr>Reconstructing the Literature-</vt:lpstr>
      <vt:lpstr>Connecting Phrases and words to create the argument</vt:lpstr>
      <vt:lpstr>PowerPoint Presentation</vt:lpstr>
      <vt:lpstr>Structuring the 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 Guidelines</dc:title>
  <dc:creator>Andre Samuel</dc:creator>
  <cp:lastModifiedBy>Andre Samuel</cp:lastModifiedBy>
  <cp:revision>19</cp:revision>
  <dcterms:created xsi:type="dcterms:W3CDTF">2019-12-14T14:42:29Z</dcterms:created>
  <dcterms:modified xsi:type="dcterms:W3CDTF">2026-01-31T05:50:04Z</dcterms:modified>
</cp:coreProperties>
</file>